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66" r:id="rId9"/>
    <p:sldId id="264" r:id="rId10"/>
    <p:sldId id="265" r:id="rId11"/>
    <p:sldId id="261" r:id="rId12"/>
    <p:sldId id="262" r:id="rId13"/>
    <p:sldId id="26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i="1" dirty="0" smtClean="0"/>
              <a:t>Cyber Security Training</a:t>
            </a:r>
            <a:r>
              <a:rPr lang="en-IN" b="1" i="1" dirty="0" smtClean="0"/>
              <a:t/>
            </a:r>
            <a:br>
              <a:rPr lang="en-IN" b="1" i="1" dirty="0" smtClean="0"/>
            </a:br>
            <a:endParaRPr lang="en-IN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Secure and Productive Work </a:t>
            </a:r>
            <a:r>
              <a:rPr lang="en-US" dirty="0" smtClean="0"/>
              <a:t>Environment	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83" y="5638800"/>
            <a:ext cx="2148410" cy="613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318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4.Cybersecurity </a:t>
            </a:r>
            <a:r>
              <a:rPr lang="en-IN" b="1" dirty="0"/>
              <a:t>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46" y="2181138"/>
            <a:ext cx="8223937" cy="4337109"/>
          </a:xfrm>
        </p:spPr>
        <p:txBody>
          <a:bodyPr>
            <a:noAutofit/>
          </a:bodyPr>
          <a:lstStyle/>
          <a:p>
            <a:r>
              <a:rPr lang="en-US" sz="1200" b="1" dirty="0"/>
              <a:t>4.5 Email &amp; Communication Safety</a:t>
            </a:r>
          </a:p>
          <a:p>
            <a:r>
              <a:rPr lang="en-US" sz="1200" dirty="0">
                <a:solidFill>
                  <a:schemeClr val="tx1"/>
                </a:solidFill>
              </a:rPr>
              <a:t>Always check for spelling mistakes, grammar errors, or unusual requests in emails, as they are common phishing indicators.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Verify requests for financial transactions through an alternate channel (e.g., phone confirmation).</a:t>
            </a:r>
          </a:p>
          <a:p>
            <a:r>
              <a:rPr lang="en-US" sz="1200" dirty="0">
                <a:solidFill>
                  <a:schemeClr val="tx1"/>
                </a:solidFill>
              </a:rPr>
              <a:t>Do not trust emails claiming to be from senior management asking for confidential data without verification.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4.6 Device &amp; Network Hygiene</a:t>
            </a:r>
          </a:p>
          <a:p>
            <a:r>
              <a:rPr lang="en-US" sz="1200" dirty="0">
                <a:solidFill>
                  <a:schemeClr val="tx1"/>
                </a:solidFill>
              </a:rPr>
              <a:t>Keep systems, browsers, and applications updated with the latest security patches.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Install only company-approved software.</a:t>
            </a:r>
          </a:p>
          <a:p>
            <a:r>
              <a:rPr lang="en-US" sz="1200" dirty="0">
                <a:solidFill>
                  <a:schemeClr val="tx1"/>
                </a:solidFill>
              </a:rPr>
              <a:t>Avoid using public Wi-Fi for accessing company systems unless connected via a secure VPN.</a:t>
            </a:r>
          </a:p>
          <a:p>
            <a:r>
              <a:rPr lang="en-US" sz="1200" dirty="0">
                <a:solidFill>
                  <a:schemeClr val="tx1"/>
                </a:solidFill>
              </a:rPr>
              <a:t>Use antivirus and endpoint protection tools provided by the company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200" b="1" dirty="0"/>
              <a:t>4.7 Incident Reporting</a:t>
            </a:r>
          </a:p>
          <a:p>
            <a:r>
              <a:rPr lang="en-US" sz="1200" dirty="0"/>
              <a:t>Employees/Members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should not attempt to fix security incidents on their own.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Any suspicious activity, including phishing attempts, malware alerts, or unauthorized access, must be reported to the IT/security team immediately.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450" y="467039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15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5. Internet </a:t>
            </a:r>
            <a:r>
              <a:rPr lang="en-IN" b="1" dirty="0" smtClean="0"/>
              <a:t>Usage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80" y="2444109"/>
            <a:ext cx="6814587" cy="3416300"/>
          </a:xfrm>
        </p:spPr>
        <p:txBody>
          <a:bodyPr>
            <a:normAutofit/>
          </a:bodyPr>
          <a:lstStyle/>
          <a:p>
            <a:r>
              <a:rPr lang="en-US" b="1" dirty="0"/>
              <a:t>5.1 Responsible Browsing: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Employees/Members</a:t>
            </a:r>
            <a:r>
              <a:rPr lang="en-US" dirty="0" smtClean="0"/>
              <a:t> </a:t>
            </a:r>
            <a:r>
              <a:rPr lang="en-US" dirty="0"/>
              <a:t>are expected to use company internet resources responsibly and exclusively for work-related purposes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Excessive or unnecessary browsing, including social media, is not permitted during working hours.</a:t>
            </a:r>
          </a:p>
          <a:p>
            <a:r>
              <a:rPr lang="en-US" b="1" dirty="0"/>
              <a:t>5.2 Monitoring and Enforcement: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company reserves the right to monitor internet usage to ensure compliance with this policy. Non-compliance may result in disciplinary action.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867" y="2670611"/>
            <a:ext cx="1979803" cy="19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87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6. Reporting Violations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Employees/Members</a:t>
            </a:r>
            <a:r>
              <a:rPr lang="en-US" dirty="0" smtClean="0"/>
              <a:t> </a:t>
            </a:r>
            <a:r>
              <a:rPr lang="en-US" dirty="0" smtClean="0"/>
              <a:t>are encouraged to report any violations or concerns related to this policy to their immediate supervisor or the HR department. Reports can be made anonymously if desired.</a:t>
            </a:r>
          </a:p>
          <a:p>
            <a:r>
              <a:rPr lang="en-US" dirty="0" smtClean="0"/>
              <a:t>In recognition of the sensitivity of certain matters, the option for anonymous reporting is provided, allowing </a:t>
            </a:r>
            <a:r>
              <a:rPr lang="en-US" dirty="0" smtClean="0"/>
              <a:t>e</a:t>
            </a:r>
            <a:r>
              <a:rPr lang="en-US" dirty="0" smtClean="0"/>
              <a:t>mployees/members</a:t>
            </a:r>
            <a:r>
              <a:rPr lang="en-US" dirty="0" smtClean="0"/>
              <a:t> </a:t>
            </a:r>
            <a:r>
              <a:rPr lang="en-US" dirty="0" smtClean="0"/>
              <a:t>to express their concerns without fear of retribution. This anonymity ensures a secure space for individuals to come forward and contribute to the continuous improvement of our work environment.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095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7. </a:t>
            </a:r>
            <a:r>
              <a:rPr lang="en-IN" b="1" dirty="0" smtClean="0"/>
              <a:t>Acknowledgment &amp; </a:t>
            </a:r>
            <a:r>
              <a:rPr lang="en-IN" b="1" dirty="0"/>
              <a:t>Policy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</a:t>
            </a:r>
            <a:r>
              <a:rPr lang="en-US" dirty="0" smtClean="0"/>
              <a:t>e</a:t>
            </a:r>
            <a:r>
              <a:rPr lang="en-US" dirty="0" smtClean="0"/>
              <a:t>mployees/members</a:t>
            </a:r>
            <a:r>
              <a:rPr lang="en-US" dirty="0" smtClean="0"/>
              <a:t> </a:t>
            </a:r>
            <a:r>
              <a:rPr lang="en-US" dirty="0"/>
              <a:t>are required to read, understand, and sign an acknowledgment of this policy. Failure to comply may result in disciplinary action, up to </a:t>
            </a:r>
            <a:r>
              <a:rPr lang="en-US" dirty="0" smtClean="0"/>
              <a:t>and </a:t>
            </a:r>
            <a:r>
              <a:rPr lang="en-US" dirty="0"/>
              <a:t>including termination</a:t>
            </a:r>
            <a:r>
              <a:rPr lang="en-US" dirty="0" smtClean="0"/>
              <a:t>.</a:t>
            </a:r>
          </a:p>
          <a:p>
            <a:r>
              <a:rPr lang="en-US" dirty="0"/>
              <a:t>This policy will be reviewed periodically to ensure its relevance and effectiveness. Amendments may be made as needed, and </a:t>
            </a:r>
            <a:r>
              <a:rPr lang="en-US" dirty="0" smtClean="0"/>
              <a:t>e</a:t>
            </a:r>
            <a:r>
              <a:rPr lang="en-US" dirty="0" smtClean="0"/>
              <a:t>mployees/members</a:t>
            </a:r>
            <a:r>
              <a:rPr lang="en-US" dirty="0" smtClean="0"/>
              <a:t> </a:t>
            </a:r>
            <a:r>
              <a:rPr lang="en-US" dirty="0"/>
              <a:t>will be informed of any changes.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89932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217482" cy="706964"/>
          </a:xfrm>
        </p:spPr>
        <p:txBody>
          <a:bodyPr/>
          <a:lstStyle/>
          <a:p>
            <a:pPr algn="ctr"/>
            <a:r>
              <a:rPr lang="en-US" dirty="0"/>
              <a:t>Thank You – Let’s Keep PESB Safe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22" y="2466109"/>
            <a:ext cx="6945746" cy="35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1.Introduction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87" y="2845749"/>
            <a:ext cx="5876044" cy="3151448"/>
          </a:xfrm>
        </p:spPr>
        <p:txBody>
          <a:bodyPr/>
          <a:lstStyle/>
          <a:p>
            <a:r>
              <a:rPr lang="en-US" dirty="0"/>
              <a:t>At </a:t>
            </a:r>
            <a:r>
              <a:rPr lang="en-US" dirty="0" smtClean="0"/>
              <a:t>PESB, </a:t>
            </a:r>
            <a:r>
              <a:rPr lang="en-US" dirty="0"/>
              <a:t>we recognize the importance of maintaining a secure and productive work environment.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Training </a:t>
            </a:r>
            <a:r>
              <a:rPr lang="en-US" dirty="0"/>
              <a:t>Policy outlines the guidelines and expectations for all staff members regarding work-related rules, IT-related training, cybersecurity precautions, and responsible internet usage.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8" y="2845749"/>
            <a:ext cx="4897936" cy="31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6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2.Work-Related Rules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2.1 Attendance and Punctuality:</a:t>
            </a:r>
            <a:r>
              <a:rPr lang="en-US" dirty="0"/>
              <a:t> </a:t>
            </a:r>
            <a:r>
              <a:rPr lang="en-US" dirty="0" smtClean="0"/>
              <a:t>Employees/Members </a:t>
            </a:r>
            <a:r>
              <a:rPr lang="en-US" dirty="0"/>
              <a:t>are expected to adhere to their scheduled working hours. In case of any unavoidable circumstances, </a:t>
            </a:r>
            <a:r>
              <a:rPr lang="en-US" dirty="0"/>
              <a:t>e</a:t>
            </a:r>
            <a:r>
              <a:rPr lang="en-US" dirty="0" smtClean="0"/>
              <a:t>mployees/members </a:t>
            </a:r>
            <a:r>
              <a:rPr lang="en-US" dirty="0"/>
              <a:t>should inform their supervisors in advance.</a:t>
            </a:r>
          </a:p>
          <a:p>
            <a:r>
              <a:rPr lang="en-US" b="1" dirty="0"/>
              <a:t>2.2 Dress Code:</a:t>
            </a:r>
            <a:r>
              <a:rPr lang="en-US" dirty="0"/>
              <a:t> All staff members are required to adhere to the company's dress code policy, ensuring a professional and respectful appearance in the workplace.</a:t>
            </a:r>
          </a:p>
          <a:p>
            <a:r>
              <a:rPr lang="en-US" b="1" dirty="0"/>
              <a:t>2.3 Confidentiality:</a:t>
            </a:r>
            <a:r>
              <a:rPr lang="en-US" dirty="0"/>
              <a:t> </a:t>
            </a:r>
            <a:r>
              <a:rPr lang="en-US" dirty="0"/>
              <a:t>Employees/Members </a:t>
            </a:r>
            <a:r>
              <a:rPr lang="en-US" dirty="0"/>
              <a:t>must maintain the confidentiality of company information, both during and after their employment. Unauthorized sharing of sensitive information is strictly prohibited.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868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3.IT-Related </a:t>
            </a:r>
            <a:r>
              <a:rPr lang="en-IN" b="1" dirty="0"/>
              <a:t>Training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3.1 Mandatory IT Orientation:</a:t>
            </a:r>
            <a:r>
              <a:rPr lang="en-US" dirty="0"/>
              <a:t> All new </a:t>
            </a:r>
            <a:r>
              <a:rPr lang="en-US" dirty="0"/>
              <a:t>e</a:t>
            </a:r>
            <a:r>
              <a:rPr lang="en-US" dirty="0" smtClean="0"/>
              <a:t>mployees/members </a:t>
            </a:r>
            <a:r>
              <a:rPr lang="en-US" dirty="0"/>
              <a:t>will undergo a comprehensive IT orientation to familiarize themselves with the company's IT infrastructure, systems, and best practices.</a:t>
            </a:r>
          </a:p>
          <a:p>
            <a:r>
              <a:rPr lang="en-US" b="1" dirty="0"/>
              <a:t>3.2 Regular IT Updates:</a:t>
            </a:r>
            <a:r>
              <a:rPr lang="en-US" dirty="0"/>
              <a:t> Periodic training sessions will be conducted to update </a:t>
            </a:r>
            <a:r>
              <a:rPr lang="en-US" dirty="0"/>
              <a:t>employees/members </a:t>
            </a:r>
            <a:r>
              <a:rPr lang="en-US" dirty="0"/>
              <a:t>on the latest technologies, software, and tools used within the organization.</a:t>
            </a:r>
          </a:p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92" y="4234738"/>
            <a:ext cx="3605348" cy="19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7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4.Cybersecurity </a:t>
            </a:r>
            <a:r>
              <a:rPr lang="en-IN" b="1" dirty="0"/>
              <a:t>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997782"/>
            <a:ext cx="8825659" cy="3536043"/>
          </a:xfrm>
        </p:spPr>
        <p:txBody>
          <a:bodyPr>
            <a:noAutofit/>
          </a:bodyPr>
          <a:lstStyle/>
          <a:p>
            <a:r>
              <a:rPr lang="en-US" sz="1200" b="1" dirty="0"/>
              <a:t>📌 Recent Phishing </a:t>
            </a:r>
            <a:r>
              <a:rPr lang="en-US" sz="1200" b="1" dirty="0" smtClean="0"/>
              <a:t>attempt at PESB</a:t>
            </a:r>
            <a:endParaRPr lang="en-US" sz="1200" b="1" dirty="0"/>
          </a:p>
          <a:p>
            <a:r>
              <a:rPr lang="en-US" sz="1200" dirty="0"/>
              <a:t>Employees of </a:t>
            </a:r>
            <a:r>
              <a:rPr lang="en-US" sz="1200" b="1" dirty="0"/>
              <a:t>Pune E-Stock Broking Ltd. (PESB)</a:t>
            </a:r>
            <a:r>
              <a:rPr lang="en-US" sz="1200" dirty="0"/>
              <a:t> recently received emails from an individual impersonating </a:t>
            </a:r>
            <a:r>
              <a:rPr lang="en-US" sz="1200" b="1" dirty="0"/>
              <a:t>KMP </a:t>
            </a:r>
            <a:r>
              <a:rPr lang="en-US" sz="1200" b="1" dirty="0" smtClean="0"/>
              <a:t>AT </a:t>
            </a:r>
            <a:r>
              <a:rPr lang="en-US" sz="1200" b="1" dirty="0"/>
              <a:t>PESB</a:t>
            </a:r>
            <a:r>
              <a:rPr lang="en-US" sz="1200" dirty="0"/>
              <a:t>, requesting employees’ </a:t>
            </a:r>
            <a:r>
              <a:rPr lang="en-US" sz="1200" b="1" dirty="0"/>
              <a:t>WhatsApp contact numbers</a:t>
            </a:r>
            <a:r>
              <a:rPr lang="en-US" sz="1200" dirty="0"/>
              <a:t>.</a:t>
            </a:r>
          </a:p>
          <a:p>
            <a:r>
              <a:rPr lang="en-US" sz="1200" dirty="0"/>
              <a:t>This is a </a:t>
            </a:r>
            <a:r>
              <a:rPr lang="en-US" sz="1200" b="1" dirty="0"/>
              <a:t>social engineering attack</a:t>
            </a:r>
            <a:r>
              <a:rPr lang="en-US" sz="1200" dirty="0"/>
              <a:t>, aiming to gain trust and extract personal or company information for malicious purposes.</a:t>
            </a:r>
          </a:p>
          <a:p>
            <a:r>
              <a:rPr lang="en-US" sz="1200" b="1" dirty="0"/>
              <a:t>Key Takeaways:</a:t>
            </a:r>
            <a:endParaRPr lang="en-US" sz="1200" dirty="0"/>
          </a:p>
          <a:p>
            <a:r>
              <a:rPr lang="en-US" sz="1200" b="1" dirty="0"/>
              <a:t>Impersonation Tactics:</a:t>
            </a:r>
            <a:r>
              <a:rPr lang="en-US" sz="1200" dirty="0"/>
              <a:t> Attackers posed as a senior </a:t>
            </a:r>
            <a:r>
              <a:rPr lang="en-US" sz="1200" dirty="0" smtClean="0"/>
              <a:t>manager/ KMP </a:t>
            </a:r>
            <a:r>
              <a:rPr lang="en-US" sz="1200" dirty="0"/>
              <a:t>to appear legitimate.</a:t>
            </a:r>
          </a:p>
          <a:p>
            <a:r>
              <a:rPr lang="en-US" sz="1200" b="1" dirty="0"/>
              <a:t>Requests for Personal Information:</a:t>
            </a:r>
            <a:r>
              <a:rPr lang="en-US" sz="1200" dirty="0"/>
              <a:t> Emails requested WhatsApp numbers, which could be used for further fraudulent communication.</a:t>
            </a:r>
          </a:p>
          <a:p>
            <a:r>
              <a:rPr lang="en-US" sz="1200" b="1" dirty="0"/>
              <a:t>Verification is Crucial:</a:t>
            </a:r>
            <a:r>
              <a:rPr lang="en-US" sz="1200" dirty="0"/>
              <a:t> Always confirm the sender’s identity through official company channels before responding.</a:t>
            </a:r>
          </a:p>
          <a:p>
            <a:pPr marL="0" indent="0">
              <a:buNone/>
            </a:pPr>
            <a:endParaRPr lang="en-IN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9056" y="2407640"/>
            <a:ext cx="8629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WHY CYBERSECURITY IS IMPORTANT ?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547430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4.Cybersecurity </a:t>
            </a:r>
            <a:r>
              <a:rPr lang="en-IN" b="1" dirty="0"/>
              <a:t>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536043"/>
          </a:xfrm>
        </p:spPr>
        <p:txBody>
          <a:bodyPr>
            <a:noAutofit/>
          </a:bodyPr>
          <a:lstStyle/>
          <a:p>
            <a:r>
              <a:rPr lang="en-US" sz="1200" b="1" dirty="0"/>
              <a:t>📌 Recent Phishing / Social Engineering Examples</a:t>
            </a:r>
          </a:p>
          <a:p>
            <a:r>
              <a:rPr lang="en-US" sz="1200" b="1" dirty="0"/>
              <a:t>Whale Phishing Attack – Travel Agency, </a:t>
            </a:r>
            <a:r>
              <a:rPr lang="en-US" sz="1200" b="1" dirty="0" err="1"/>
              <a:t>Bhiwandi</a:t>
            </a:r>
            <a:r>
              <a:rPr lang="en-US" sz="1200" b="1" dirty="0"/>
              <a:t>, Maharashtra</a:t>
            </a:r>
            <a:endParaRPr lang="en-US" sz="1200" dirty="0"/>
          </a:p>
          <a:p>
            <a:pPr lvl="1"/>
            <a:r>
              <a:rPr lang="en-US" sz="1200" dirty="0"/>
              <a:t>Cybercriminals impersonated the </a:t>
            </a:r>
            <a:r>
              <a:rPr lang="en-US" sz="1200" i="1" dirty="0"/>
              <a:t>owner</a:t>
            </a:r>
            <a:r>
              <a:rPr lang="en-US" sz="1200" dirty="0"/>
              <a:t> of the agency via </a:t>
            </a:r>
            <a:r>
              <a:rPr lang="en-US" sz="1200" b="1" dirty="0"/>
              <a:t>WhatsApp</a:t>
            </a:r>
            <a:r>
              <a:rPr lang="en-US" sz="1200" dirty="0"/>
              <a:t>, claiming that the owner had a new contact number. </a:t>
            </a:r>
          </a:p>
          <a:p>
            <a:pPr lvl="1"/>
            <a:r>
              <a:rPr lang="en-US" sz="1200" dirty="0"/>
              <a:t>They instructed the company’s </a:t>
            </a:r>
            <a:r>
              <a:rPr lang="en-US" sz="1200" b="1" dirty="0"/>
              <a:t>accountant</a:t>
            </a:r>
            <a:r>
              <a:rPr lang="en-US" sz="1200" dirty="0"/>
              <a:t> to transfer ₹90 lakh for an “urgent project” without any independent verification. </a:t>
            </a:r>
            <a:endParaRPr lang="en-US" sz="1200" dirty="0" smtClean="0"/>
          </a:p>
          <a:p>
            <a:pPr lvl="1"/>
            <a:r>
              <a:rPr lang="en-US" sz="1200" dirty="0" smtClean="0"/>
              <a:t>The </a:t>
            </a:r>
            <a:r>
              <a:rPr lang="en-US" sz="1200" dirty="0"/>
              <a:t>fraud was discovered later; authorities (Maharashtra Cyber) managed to freeze the transaction and begin recovery</a:t>
            </a:r>
            <a:r>
              <a:rPr lang="en-US" sz="1200" dirty="0" smtClean="0"/>
              <a:t>.</a:t>
            </a:r>
            <a:endParaRPr lang="en-US" sz="1200" dirty="0"/>
          </a:p>
          <a:p>
            <a:r>
              <a:rPr lang="en-US" sz="1400" dirty="0" smtClean="0"/>
              <a:t> </a:t>
            </a:r>
            <a:r>
              <a:rPr lang="en-US" sz="1400" b="1" dirty="0" smtClean="0"/>
              <a:t>Whale </a:t>
            </a:r>
            <a:r>
              <a:rPr lang="en-US" sz="1400" b="1" dirty="0"/>
              <a:t>Phishing Attack – Analytics Firm, Pune</a:t>
            </a:r>
            <a:endParaRPr lang="en-US" sz="1400" dirty="0"/>
          </a:p>
          <a:p>
            <a:pPr lvl="1"/>
            <a:r>
              <a:rPr lang="en-US" sz="1200" dirty="0"/>
              <a:t>An analytics firm was targeted by attackers posing as its </a:t>
            </a:r>
            <a:r>
              <a:rPr lang="en-US" sz="1200" b="1" dirty="0"/>
              <a:t>Canada-based CEO</a:t>
            </a:r>
            <a:r>
              <a:rPr lang="en-US" sz="1200" dirty="0"/>
              <a:t>. </a:t>
            </a:r>
            <a:endParaRPr lang="en-US" sz="1200" dirty="0" smtClean="0"/>
          </a:p>
          <a:p>
            <a:pPr lvl="1"/>
            <a:r>
              <a:rPr lang="en-US" sz="1200" dirty="0" smtClean="0"/>
              <a:t>The </a:t>
            </a:r>
            <a:r>
              <a:rPr lang="en-US" sz="1200" dirty="0"/>
              <a:t>attackers manipulated the firm's accounts department to make a fund transfer of </a:t>
            </a:r>
            <a:r>
              <a:rPr lang="en-US" sz="1200" b="1" dirty="0"/>
              <a:t>₹2.34 crore</a:t>
            </a:r>
            <a:r>
              <a:rPr lang="en-US" sz="1200" dirty="0"/>
              <a:t>, under the pretext of business transaction. 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5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4.Cybersecurity </a:t>
            </a:r>
            <a:r>
              <a:rPr lang="en-IN" b="1" dirty="0"/>
              <a:t>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7217258" cy="2782233"/>
          </a:xfrm>
        </p:spPr>
        <p:txBody>
          <a:bodyPr>
            <a:noAutofit/>
          </a:bodyPr>
          <a:lstStyle/>
          <a:p>
            <a:r>
              <a:rPr lang="en-US" sz="1200" b="1" dirty="0"/>
              <a:t>📌 Recent Phishing / Social Engineering Examples</a:t>
            </a:r>
          </a:p>
          <a:p>
            <a:r>
              <a:rPr lang="en-US" sz="1200" b="1" dirty="0"/>
              <a:t>Phishing Syndicate – Delhi</a:t>
            </a:r>
            <a:endParaRPr lang="en-US" sz="1200" dirty="0"/>
          </a:p>
          <a:p>
            <a:pPr lvl="1"/>
            <a:r>
              <a:rPr lang="en-US" sz="1200" dirty="0"/>
              <a:t>A group was busted for operating fake banking websites and sending phishing links disguised as credit card offers from reputed banks. </a:t>
            </a:r>
            <a:r>
              <a:rPr lang="en-US" sz="1200" dirty="0" smtClean="0"/>
              <a:t> </a:t>
            </a:r>
            <a:endParaRPr lang="en-US" sz="1200" dirty="0"/>
          </a:p>
          <a:p>
            <a:pPr lvl="1"/>
            <a:r>
              <a:rPr lang="en-US" sz="1200" dirty="0"/>
              <a:t>Over </a:t>
            </a:r>
            <a:r>
              <a:rPr lang="en-US" sz="1200" b="1" dirty="0"/>
              <a:t>500 complaints</a:t>
            </a:r>
            <a:r>
              <a:rPr lang="en-US" sz="1200" dirty="0"/>
              <a:t> were received across India via the national reporting portal. </a:t>
            </a:r>
          </a:p>
          <a:p>
            <a:r>
              <a:rPr lang="en-US" sz="1200" b="1" dirty="0"/>
              <a:t>Ghaziabad Business – Supplier Email Fraud</a:t>
            </a:r>
            <a:endParaRPr lang="en-US" sz="1200" dirty="0"/>
          </a:p>
          <a:p>
            <a:r>
              <a:rPr lang="en-US" sz="1200" dirty="0"/>
              <a:t>An engineering firm (or automotive test systems) in Ghaziabad lost over ₹1 crore after phishing emails that mimicked their UK supplier. </a:t>
            </a:r>
            <a:endParaRPr lang="en-US" sz="1200" dirty="0" smtClean="0"/>
          </a:p>
          <a:p>
            <a:r>
              <a:rPr lang="en-US" sz="1200" dirty="0" smtClean="0"/>
              <a:t>The </a:t>
            </a:r>
            <a:r>
              <a:rPr lang="en-US" sz="1200" dirty="0"/>
              <a:t>scam involved changing the bank account details of the supplier in communications, so when payments were made they went into fraudulent accounts</a:t>
            </a:r>
          </a:p>
          <a:p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23" y="3039726"/>
            <a:ext cx="3126997" cy="211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4.Cybersecurity </a:t>
            </a:r>
            <a:r>
              <a:rPr lang="en-IN" b="1" dirty="0"/>
              <a:t>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486053"/>
            <a:ext cx="6244136" cy="3923136"/>
          </a:xfrm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4.1 Password Security</a:t>
            </a:r>
          </a:p>
          <a:p>
            <a:r>
              <a:rPr lang="en-US" sz="1200" dirty="0" smtClean="0"/>
              <a:t>Employees/Members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are required to use strong and unique passwords for their accounts.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Passwords </a:t>
            </a:r>
            <a:r>
              <a:rPr lang="en-US" sz="1200" dirty="0" smtClean="0">
                <a:solidFill>
                  <a:schemeClr val="tx1"/>
                </a:solidFill>
              </a:rPr>
              <a:t>be </a:t>
            </a:r>
            <a:r>
              <a:rPr lang="en-US" sz="1200" dirty="0">
                <a:solidFill>
                  <a:schemeClr val="tx1"/>
                </a:solidFill>
              </a:rPr>
              <a:t>updated regularly.</a:t>
            </a:r>
          </a:p>
          <a:p>
            <a:r>
              <a:rPr lang="en-US" sz="1200" dirty="0">
                <a:solidFill>
                  <a:schemeClr val="tx1"/>
                </a:solidFill>
              </a:rPr>
              <a:t>Sharing P</a:t>
            </a:r>
            <a:r>
              <a:rPr lang="en-US" sz="1200" dirty="0" smtClean="0">
                <a:solidFill>
                  <a:schemeClr val="tx1"/>
                </a:solidFill>
              </a:rPr>
              <a:t>assword </a:t>
            </a:r>
            <a:r>
              <a:rPr lang="en-US" sz="1200" dirty="0">
                <a:solidFill>
                  <a:schemeClr val="tx1"/>
                </a:solidFill>
              </a:rPr>
              <a:t>is strictly prohibited.</a:t>
            </a:r>
          </a:p>
          <a:p>
            <a:r>
              <a:rPr lang="en-US" sz="1200" dirty="0">
                <a:solidFill>
                  <a:schemeClr val="tx1"/>
                </a:solidFill>
              </a:rPr>
              <a:t>Multi-Factor Authentication (MFA) must be enabled wherever possible.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4.2 Phishing Awareness</a:t>
            </a:r>
          </a:p>
          <a:p>
            <a:r>
              <a:rPr lang="en-US" sz="1200" dirty="0"/>
              <a:t>Employees/Members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should report any suspicious emails to the IT department immediately.</a:t>
            </a:r>
          </a:p>
          <a:p>
            <a:r>
              <a:rPr lang="en-US" sz="1200" dirty="0">
                <a:solidFill>
                  <a:schemeClr val="tx1"/>
                </a:solidFill>
              </a:rPr>
              <a:t>Do not download attachments from unknown or untrusted sources.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Never provide sensitive information (e.g., login </a:t>
            </a:r>
            <a:r>
              <a:rPr lang="en-US" sz="1200" dirty="0" smtClean="0">
                <a:solidFill>
                  <a:schemeClr val="tx1"/>
                </a:solidFill>
              </a:rPr>
              <a:t>credentials, OTP, </a:t>
            </a:r>
            <a:r>
              <a:rPr lang="en-US" sz="1200" dirty="0">
                <a:solidFill>
                  <a:schemeClr val="tx1"/>
                </a:solidFill>
              </a:rPr>
              <a:t>bank details) in response to unsolicited emails or phone calls.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Be cautious of emails that create urgency, fear, or financial temptation — common phishing tactics.</a:t>
            </a:r>
          </a:p>
          <a:p>
            <a:endParaRPr lang="en-IN" sz="1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57" y="2486053"/>
            <a:ext cx="3550473" cy="23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3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9" y="2438399"/>
            <a:ext cx="4289176" cy="2446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4.Cybersecurity </a:t>
            </a:r>
            <a:r>
              <a:rPr lang="en-IN" b="1" dirty="0"/>
              <a:t>Precautions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98699"/>
            <a:ext cx="6659010" cy="3935846"/>
          </a:xfrm>
        </p:spPr>
        <p:txBody>
          <a:bodyPr>
            <a:noAutofit/>
          </a:bodyPr>
          <a:lstStyle/>
          <a:p>
            <a:r>
              <a:rPr lang="en-US" sz="1200" b="1" dirty="0"/>
              <a:t>4.3 Avoiding Clicking on Suspicious Links</a:t>
            </a:r>
          </a:p>
          <a:p>
            <a:r>
              <a:rPr lang="en-US" sz="1200" dirty="0">
                <a:solidFill>
                  <a:schemeClr val="tx1"/>
                </a:solidFill>
              </a:rPr>
              <a:t>Always verify the sender’s identity before responding or clicking on links.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Hover over links to preview destinations before clicking.</a:t>
            </a:r>
          </a:p>
          <a:p>
            <a:r>
              <a:rPr lang="en-US" sz="1200" dirty="0">
                <a:solidFill>
                  <a:schemeClr val="tx1"/>
                </a:solidFill>
              </a:rPr>
              <a:t>Access sensitive websites (e.g., banking, trading portals) by typing the official URL directly into the browser instead of clicking email links.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Do not trust shortened URLs without verifying their destination.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4.4 Data Security</a:t>
            </a:r>
          </a:p>
          <a:p>
            <a:r>
              <a:rPr lang="en-US" sz="1200" dirty="0">
                <a:solidFill>
                  <a:schemeClr val="tx1"/>
                </a:solidFill>
              </a:rPr>
              <a:t>Copying company data into external devices (e.g., USB drives) without proper authorization is strictly prohibited.</a:t>
            </a:r>
          </a:p>
          <a:p>
            <a:r>
              <a:rPr lang="en-US" sz="1200" dirty="0">
                <a:solidFill>
                  <a:schemeClr val="tx1"/>
                </a:solidFill>
              </a:rPr>
              <a:t>Sensitive data must be stored only in approved company systems with encryption enabled.</a:t>
            </a:r>
          </a:p>
          <a:p>
            <a:r>
              <a:rPr lang="en-US" sz="1200" dirty="0"/>
              <a:t>Employees/Members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should lock their systems when unattended to prevent unauthorized access.</a:t>
            </a:r>
          </a:p>
          <a:p>
            <a:r>
              <a:rPr lang="en-US" sz="1200" dirty="0">
                <a:solidFill>
                  <a:schemeClr val="tx1"/>
                </a:solidFill>
              </a:rPr>
              <a:t>Regularly back up data only through approved company processes.</a:t>
            </a:r>
            <a:endParaRPr lang="en-IN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870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179</TotalTime>
  <Words>1154</Words>
  <Application>Microsoft Office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Cyber Security Training </vt:lpstr>
      <vt:lpstr>1.Introduction</vt:lpstr>
      <vt:lpstr>2.Work-Related Rules</vt:lpstr>
      <vt:lpstr>3.IT-Related Training</vt:lpstr>
      <vt:lpstr>4.Cybersecurity Precautions</vt:lpstr>
      <vt:lpstr>4.Cybersecurity Precautions</vt:lpstr>
      <vt:lpstr>4.Cybersecurity Precautions</vt:lpstr>
      <vt:lpstr>4.Cybersecurity Precautions</vt:lpstr>
      <vt:lpstr>4.Cybersecurity Precautions</vt:lpstr>
      <vt:lpstr>4.Cybersecurity Precautions</vt:lpstr>
      <vt:lpstr>5. Internet Usage</vt:lpstr>
      <vt:lpstr>6. Reporting Violations</vt:lpstr>
      <vt:lpstr>7. Acknowledgment &amp; Policy Review</vt:lpstr>
      <vt:lpstr>Thank You – Let’s Keep PESB Safe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PeSB Employee Training</dc:title>
  <dc:creator>User</dc:creator>
  <cp:lastModifiedBy>admin</cp:lastModifiedBy>
  <cp:revision>20</cp:revision>
  <dcterms:created xsi:type="dcterms:W3CDTF">2023-11-23T11:05:40Z</dcterms:created>
  <dcterms:modified xsi:type="dcterms:W3CDTF">2025-12-22T07:34:26Z</dcterms:modified>
</cp:coreProperties>
</file>